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67" r:id="rId5"/>
    <p:sldId id="290" r:id="rId6"/>
    <p:sldId id="268" r:id="rId7"/>
    <p:sldId id="258" r:id="rId8"/>
    <p:sldId id="269" r:id="rId9"/>
    <p:sldId id="270" r:id="rId10"/>
    <p:sldId id="259" r:id="rId11"/>
    <p:sldId id="271" r:id="rId12"/>
    <p:sldId id="272" r:id="rId13"/>
    <p:sldId id="291" r:id="rId14"/>
    <p:sldId id="260" r:id="rId15"/>
    <p:sldId id="26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92" r:id="rId24"/>
    <p:sldId id="262" r:id="rId25"/>
    <p:sldId id="280" r:id="rId26"/>
    <p:sldId id="281" r:id="rId27"/>
    <p:sldId id="282" r:id="rId28"/>
    <p:sldId id="283" r:id="rId29"/>
    <p:sldId id="284" r:id="rId30"/>
    <p:sldId id="285" r:id="rId31"/>
    <p:sldId id="263" r:id="rId32"/>
    <p:sldId id="286" r:id="rId33"/>
    <p:sldId id="287" r:id="rId34"/>
    <p:sldId id="288" r:id="rId35"/>
    <p:sldId id="289" r:id="rId36"/>
    <p:sldId id="293" r:id="rId37"/>
    <p:sldId id="264" r:id="rId38"/>
    <p:sldId id="294" r:id="rId39"/>
    <p:sldId id="296" r:id="rId40"/>
    <p:sldId id="265" r:id="rId41"/>
    <p:sldId id="295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F1FF8-6CD4-714E-90DA-9822C3B05FAD}" type="datetimeFigureOut">
              <a:rPr lang="en-US" smtClean="0"/>
              <a:pPr/>
              <a:t>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795-0769-B640-B983-32A84CEBB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F1FF8-6CD4-714E-90DA-9822C3B05FAD}" type="datetimeFigureOut">
              <a:rPr lang="en-US" smtClean="0"/>
              <a:pPr/>
              <a:t>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795-0769-B640-B983-32A84CEBB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F1FF8-6CD4-714E-90DA-9822C3B05FAD}" type="datetimeFigureOut">
              <a:rPr lang="en-US" smtClean="0"/>
              <a:pPr/>
              <a:t>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795-0769-B640-B983-32A84CEBB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F1FF8-6CD4-714E-90DA-9822C3B05FAD}" type="datetimeFigureOut">
              <a:rPr lang="en-US" smtClean="0"/>
              <a:pPr/>
              <a:t>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795-0769-B640-B983-32A84CEBB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F1FF8-6CD4-714E-90DA-9822C3B05FAD}" type="datetimeFigureOut">
              <a:rPr lang="en-US" smtClean="0"/>
              <a:pPr/>
              <a:t>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795-0769-B640-B983-32A84CEBB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F1FF8-6CD4-714E-90DA-9822C3B05FAD}" type="datetimeFigureOut">
              <a:rPr lang="en-US" smtClean="0"/>
              <a:pPr/>
              <a:t>2/21/20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795-0769-B640-B983-32A84CEBB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F1FF8-6CD4-714E-90DA-9822C3B05FAD}" type="datetimeFigureOut">
              <a:rPr lang="en-US" smtClean="0"/>
              <a:pPr/>
              <a:t>2/21/20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795-0769-B640-B983-32A84CEBB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F1FF8-6CD4-714E-90DA-9822C3B05FAD}" type="datetimeFigureOut">
              <a:rPr lang="en-US" smtClean="0"/>
              <a:pPr/>
              <a:t>2/21/20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795-0769-B640-B983-32A84CEBB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F1FF8-6CD4-714E-90DA-9822C3B05FAD}" type="datetimeFigureOut">
              <a:rPr lang="en-US" smtClean="0"/>
              <a:pPr/>
              <a:t>2/21/20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795-0769-B640-B983-32A84CEBB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F1FF8-6CD4-714E-90DA-9822C3B05FAD}" type="datetimeFigureOut">
              <a:rPr lang="en-US" smtClean="0"/>
              <a:pPr/>
              <a:t>2/21/20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795-0769-B640-B983-32A84CEBB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F1FF8-6CD4-714E-90DA-9822C3B05FAD}" type="datetimeFigureOut">
              <a:rPr lang="en-US" smtClean="0"/>
              <a:pPr/>
              <a:t>2/21/20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3795-0769-B640-B983-32A84CEBB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F1FF8-6CD4-714E-90DA-9822C3B05FAD}" type="datetimeFigureOut">
              <a:rPr lang="en-US" smtClean="0"/>
              <a:pPr/>
              <a:t>2/21/20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B3795-0769-B640-B983-32A84CEBB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Individual Investigation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Color Marking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Design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Brown – manipulated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Design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Brown – manipulated variable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Pink – responding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Design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Brown – manipulated variable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Pink – responding variable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Red – first controlled variable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Design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Brown – manipulated variable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Pink – responding variable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Red – first controlled variable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second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Green – third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Orange – fourth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Purple – fifth CV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Materials List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Red – tool used to measure responding variable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Any questions about names of equipment?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Procedure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Yellow – directions for how to set-up your equipment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Procedure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Yellow – directions for how to set-up your equipment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Red – directions how to control first CV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Procedure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Yellow – directions for how to set-up your equipment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Red – directions how to control first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directions how to control second CV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Procedure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Yellow – directions for how to set-up your equipment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Red – directions how to control first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directions how to control second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Green – third CV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Procedure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Yellow – directions for how to set-up your equipment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Red – directions how to control first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directions how to control second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Green – third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Orange – fourth CV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Red – discussion of your manipulated variable (including safety and ethics of choosing conditions)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Procedure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Yellow – directions for how to set-up your equipment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Red – directions how to control first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directions how to control second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Green – third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Orange – fourth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Purple – fifth CV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Procedure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Yellow – directions for how to set-up your equipment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Red – directions how to control first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directions how to control second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Green – third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Orange – fourth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Purple – fifth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Pink – directions for multiple trials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Procedure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Yellow – directions for how to set-up your equipment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Red – directions how to control first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directions how to control second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Green – third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Orange – fourth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Purple – fifth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Pink – directions for multiple trials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Brown – directions for safe and ethical disposal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Procedure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Yellow – directions for how to set-up your equipment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Red – directions how to control first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directions how to control second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Green – third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Orange – fourth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Purple – fifth CV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Pink – directions for multiple trials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Brown – directions for safe and ethical disposal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Red – directions for analysis of data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Results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Red – title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Results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Red – title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labels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Results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Red – title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labels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Green – units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Results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Red – title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labels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Green – units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Orange – uncertainty on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Results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Red – title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labels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Green – units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Orange – uncertainty on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Pink – qualitative data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Results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Red – title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labels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Green – units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Orange – uncertainty on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Pink – qualitative data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Purple – annotations under chart and graph (How did you determine your uncertainty? What do the error bars represent on your graph?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Red – discussion of your manipulated </a:t>
            </a:r>
            <a:r>
              <a:rPr lang="en-US" dirty="0" err="1" smtClean="0">
                <a:solidFill>
                  <a:schemeClr val="bg1"/>
                </a:solidFill>
              </a:rPr>
              <a:t>variable(including</a:t>
            </a:r>
            <a:r>
              <a:rPr lang="en-US" dirty="0" smtClean="0">
                <a:solidFill>
                  <a:schemeClr val="bg1"/>
                </a:solidFill>
              </a:rPr>
              <a:t> safety and ethics of choosing conditions)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Blue – discussion of your responding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Results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Red – title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labels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Green – units on 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Orange – uncertainty on </a:t>
            </a:r>
            <a:r>
              <a:rPr lang="en-US" dirty="0" err="1" smtClean="0">
                <a:solidFill>
                  <a:srgbClr val="000000"/>
                </a:solidFill>
              </a:rPr>
              <a:t>chart(s</a:t>
            </a:r>
            <a:r>
              <a:rPr lang="en-US" dirty="0" smtClean="0">
                <a:solidFill>
                  <a:srgbClr val="000000"/>
                </a:solidFill>
              </a:rPr>
              <a:t>)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Pink – qualitative data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Purple – annotations under chart and graph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Brown – sample calculation with units (including the propagation of uncertainty)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Conclusion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Red – restatement of focused question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Conclusion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Red – restatement of focused question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answer to focused question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Conclusion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Red – restatement of focused question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answer to focused question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Green – data to justify conclusion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Conclusion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Red – restatement of focused question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answer to focused question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Green – data to justify conclusion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Orange – discussion of how confident you are in your data, including uncertainty and comparison to accepted scientific context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Conclusion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Red – restatement of focused question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answer to focused question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Green – data to justify conclusion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Orange – discussion of how confident you are in your data, including uncertainty and comparison to accepted scientific context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Purple – explanation of your results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Conclusion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Red – restatement of focused question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 – answer to focused question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Green – data to justify conclusion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Orange – discussion of how confident you are in your data, including uncertainty and comparison to accepted scientific context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Purple – explanation of your results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Yellow - limitations of your conclusions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Evaluation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Red – describe at least one strength of your procedure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Evaluation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Red – describe at least one strength of your procedure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Blue/Green/Orange – 1</a:t>
            </a:r>
            <a:r>
              <a:rPr lang="en-US" baseline="30000" dirty="0" smtClean="0">
                <a:solidFill>
                  <a:srgbClr val="000000"/>
                </a:solidFill>
              </a:rPr>
              <a:t>st</a:t>
            </a:r>
            <a:r>
              <a:rPr lang="en-US" dirty="0" smtClean="0">
                <a:solidFill>
                  <a:srgbClr val="000000"/>
                </a:solidFill>
              </a:rPr>
              <a:t>, 2</a:t>
            </a:r>
            <a:r>
              <a:rPr lang="en-US" baseline="30000" dirty="0" smtClean="0">
                <a:solidFill>
                  <a:srgbClr val="000000"/>
                </a:solidFill>
              </a:rPr>
              <a:t>nd</a:t>
            </a:r>
            <a:r>
              <a:rPr lang="en-US" dirty="0" smtClean="0">
                <a:solidFill>
                  <a:srgbClr val="000000"/>
                </a:solidFill>
              </a:rPr>
              <a:t>, 3</a:t>
            </a:r>
            <a:r>
              <a:rPr lang="en-US" baseline="30000" dirty="0" smtClean="0">
                <a:solidFill>
                  <a:srgbClr val="000000"/>
                </a:solidFill>
              </a:rPr>
              <a:t>rd</a:t>
            </a:r>
            <a:r>
              <a:rPr lang="en-US" dirty="0" smtClean="0">
                <a:solidFill>
                  <a:srgbClr val="000000"/>
                </a:solidFill>
              </a:rPr>
              <a:t> error</a:t>
            </a:r>
          </a:p>
          <a:p>
            <a:pPr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3651087"/>
          <a:ext cx="6096000" cy="230124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032000"/>
                <a:gridCol w="2032000"/>
                <a:gridCol w="2032000"/>
              </a:tblGrid>
              <a:tr h="433233">
                <a:tc>
                  <a:txBody>
                    <a:bodyPr/>
                    <a:lstStyle/>
                    <a:p>
                      <a:r>
                        <a:rPr lang="en-US" dirty="0" smtClean="0"/>
                        <a:t>Procedural</a:t>
                      </a:r>
                      <a:r>
                        <a:rPr lang="en-US" baseline="0" dirty="0" smtClean="0"/>
                        <a:t> Weakness or Error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on </a:t>
                      </a:r>
                    </a:p>
                    <a:p>
                      <a:r>
                        <a:rPr lang="en-US" baseline="0" dirty="0" smtClean="0"/>
                        <a:t>Results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Realistic </a:t>
                      </a:r>
                      <a:r>
                        <a:rPr lang="en-US" baseline="0" dirty="0" smtClean="0"/>
                        <a:t> and Relevant S</a:t>
                      </a:r>
                      <a:r>
                        <a:rPr lang="en-US" dirty="0" smtClean="0"/>
                        <a:t>uggestion for Improvement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Uncertainty!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Evaluation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1787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Red – describe at least one strength of your procedure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Blue/Green/Orange – 1</a:t>
            </a:r>
            <a:r>
              <a:rPr lang="en-US" baseline="30000" dirty="0" smtClean="0">
                <a:solidFill>
                  <a:srgbClr val="000000"/>
                </a:solidFill>
              </a:rPr>
              <a:t>st</a:t>
            </a:r>
            <a:r>
              <a:rPr lang="en-US" dirty="0" smtClean="0">
                <a:solidFill>
                  <a:srgbClr val="000000"/>
                </a:solidFill>
              </a:rPr>
              <a:t>, 2</a:t>
            </a:r>
            <a:r>
              <a:rPr lang="en-US" baseline="30000" dirty="0" smtClean="0">
                <a:solidFill>
                  <a:srgbClr val="000000"/>
                </a:solidFill>
              </a:rPr>
              <a:t>nd</a:t>
            </a:r>
            <a:r>
              <a:rPr lang="en-US" dirty="0" smtClean="0">
                <a:solidFill>
                  <a:srgbClr val="000000"/>
                </a:solidFill>
              </a:rPr>
              <a:t>, 3</a:t>
            </a:r>
            <a:r>
              <a:rPr lang="en-US" baseline="30000" dirty="0" smtClean="0">
                <a:solidFill>
                  <a:srgbClr val="000000"/>
                </a:solidFill>
              </a:rPr>
              <a:t>rd</a:t>
            </a:r>
            <a:r>
              <a:rPr lang="en-US" dirty="0" smtClean="0">
                <a:solidFill>
                  <a:srgbClr val="000000"/>
                </a:solidFill>
              </a:rPr>
              <a:t> error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Purple – describe extension</a:t>
            </a:r>
          </a:p>
          <a:p>
            <a:pPr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136349"/>
              </p:ext>
            </p:extLst>
          </p:nvPr>
        </p:nvGraphicFramePr>
        <p:xfrm>
          <a:off x="1524000" y="4016114"/>
          <a:ext cx="6096000" cy="2585874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032000"/>
                <a:gridCol w="2032000"/>
                <a:gridCol w="2032000"/>
              </a:tblGrid>
              <a:tr h="1344654">
                <a:tc>
                  <a:txBody>
                    <a:bodyPr/>
                    <a:lstStyle/>
                    <a:p>
                      <a:r>
                        <a:rPr lang="en-US" dirty="0" smtClean="0"/>
                        <a:t>Procedural</a:t>
                      </a:r>
                      <a:r>
                        <a:rPr lang="en-US" baseline="0" dirty="0" smtClean="0"/>
                        <a:t> Weakness or Error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on </a:t>
                      </a:r>
                    </a:p>
                    <a:p>
                      <a:r>
                        <a:rPr lang="en-US" baseline="0" dirty="0" smtClean="0"/>
                        <a:t>Results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Realistic </a:t>
                      </a:r>
                      <a:r>
                        <a:rPr lang="en-US" baseline="0" dirty="0" smtClean="0"/>
                        <a:t> and Relevant S</a:t>
                      </a:r>
                      <a:r>
                        <a:rPr lang="en-US" dirty="0" smtClean="0"/>
                        <a:t>uggestion for Improvement</a:t>
                      </a:r>
                      <a:endParaRPr lang="en-US" dirty="0"/>
                    </a:p>
                  </a:txBody>
                  <a:tcPr/>
                </a:tc>
              </a:tr>
              <a:tr h="413740">
                <a:tc>
                  <a:txBody>
                    <a:bodyPr/>
                    <a:lstStyle/>
                    <a:p>
                      <a:r>
                        <a:rPr lang="en-US" dirty="0" smtClean="0"/>
                        <a:t>Uncertainty!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37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37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346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Red – discussion of your manipulated </a:t>
            </a:r>
            <a:r>
              <a:rPr lang="en-US" dirty="0" err="1" smtClean="0">
                <a:solidFill>
                  <a:schemeClr val="bg1"/>
                </a:solidFill>
              </a:rPr>
              <a:t>variable(including</a:t>
            </a:r>
            <a:r>
              <a:rPr lang="en-US" dirty="0" smtClean="0">
                <a:solidFill>
                  <a:schemeClr val="bg1"/>
                </a:solidFill>
              </a:rPr>
              <a:t> safety and ethics of choosing conditions)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Blue – discussion of your responding variable</a:t>
            </a:r>
          </a:p>
          <a:p>
            <a:r>
              <a:rPr lang="en-US" dirty="0">
                <a:solidFill>
                  <a:schemeClr val="bg1"/>
                </a:solidFill>
              </a:rPr>
              <a:t>G</a:t>
            </a:r>
            <a:r>
              <a:rPr lang="en-US" dirty="0" smtClean="0">
                <a:solidFill>
                  <a:schemeClr val="bg1"/>
                </a:solidFill>
              </a:rPr>
              <a:t>reen – discussion of any shift in your question or procedure after you starting collecting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Bibliography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Complete citations for any resources used in your background, developing your procedure, and/or drawing your conclusions.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Communication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Report is well structured and clear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Report is relevant and concise (6-12 pages)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Use of subject-specific terminology and conventions are appropriate and correct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NOTE: All pages must be unidentifiable. No names on any pages of </a:t>
            </a:r>
            <a:r>
              <a:rPr lang="en-US" dirty="0" smtClean="0">
                <a:solidFill>
                  <a:srgbClr val="000000"/>
                </a:solidFill>
              </a:rPr>
              <a:t>lab. Includes example consent form.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Red – discussion of your manipulated </a:t>
            </a:r>
            <a:r>
              <a:rPr lang="en-US" dirty="0" err="1" smtClean="0">
                <a:solidFill>
                  <a:schemeClr val="bg1"/>
                </a:solidFill>
              </a:rPr>
              <a:t>variable(including</a:t>
            </a:r>
            <a:r>
              <a:rPr lang="en-US" dirty="0" smtClean="0">
                <a:solidFill>
                  <a:schemeClr val="bg1"/>
                </a:solidFill>
              </a:rPr>
              <a:t> safety and ethics of choosing </a:t>
            </a:r>
            <a:r>
              <a:rPr lang="en-US" dirty="0" err="1" smtClean="0">
                <a:solidFill>
                  <a:schemeClr val="bg1"/>
                </a:solidFill>
              </a:rPr>
              <a:t>conditions)Blue</a:t>
            </a:r>
            <a:r>
              <a:rPr lang="en-US" dirty="0" smtClean="0">
                <a:solidFill>
                  <a:schemeClr val="bg1"/>
                </a:solidFill>
              </a:rPr>
              <a:t> – discussion of your responding variable</a:t>
            </a:r>
          </a:p>
          <a:p>
            <a:r>
              <a:rPr lang="en-US" dirty="0">
                <a:solidFill>
                  <a:schemeClr val="bg1"/>
                </a:solidFill>
              </a:rPr>
              <a:t>G</a:t>
            </a:r>
            <a:r>
              <a:rPr lang="en-US" dirty="0" smtClean="0">
                <a:solidFill>
                  <a:schemeClr val="bg1"/>
                </a:solidFill>
              </a:rPr>
              <a:t>reen – discussion of any shift in your question or procedure after you starting collecting data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Purple – personal interest, significance, or curiosity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Red – discussion of your manipulated </a:t>
            </a:r>
            <a:r>
              <a:rPr lang="en-US" dirty="0" err="1" smtClean="0">
                <a:solidFill>
                  <a:schemeClr val="bg1"/>
                </a:solidFill>
              </a:rPr>
              <a:t>variable(including</a:t>
            </a:r>
            <a:r>
              <a:rPr lang="en-US" dirty="0" smtClean="0">
                <a:solidFill>
                  <a:schemeClr val="bg1"/>
                </a:solidFill>
              </a:rPr>
              <a:t> safety and ethics of choosing conditions)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Blue – discussion of your responding variable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Green – discussion of any shift in your question or procedure after you starting collecting data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Purple – personal interest, significance, or curiosity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Reminder to use parenthetical citations and attach a bibliography for any outside information!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Focused Question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Red – manipulated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Focused Question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Red – manipulated variable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Blue – responding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Focused Question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Red – manipulated variable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Blue – responding variable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Green – circle question mark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1166</Words>
  <Application>Microsoft Macintosh PowerPoint</Application>
  <PresentationFormat>On-screen Show (4:3)</PresentationFormat>
  <Paragraphs>195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Office Theme</vt:lpstr>
      <vt:lpstr>Individual Investigation  Color Marking</vt:lpstr>
      <vt:lpstr>Background</vt:lpstr>
      <vt:lpstr>Background</vt:lpstr>
      <vt:lpstr>Background</vt:lpstr>
      <vt:lpstr>Background</vt:lpstr>
      <vt:lpstr>Background</vt:lpstr>
      <vt:lpstr>Focused Question</vt:lpstr>
      <vt:lpstr>Focused Question</vt:lpstr>
      <vt:lpstr>Focused Question</vt:lpstr>
      <vt:lpstr>Design </vt:lpstr>
      <vt:lpstr>Design </vt:lpstr>
      <vt:lpstr>Design </vt:lpstr>
      <vt:lpstr>Design </vt:lpstr>
      <vt:lpstr>Materials List</vt:lpstr>
      <vt:lpstr>Procedure </vt:lpstr>
      <vt:lpstr>Procedure </vt:lpstr>
      <vt:lpstr>Procedure </vt:lpstr>
      <vt:lpstr>Procedure </vt:lpstr>
      <vt:lpstr>Procedure </vt:lpstr>
      <vt:lpstr>Procedure </vt:lpstr>
      <vt:lpstr>Procedure </vt:lpstr>
      <vt:lpstr>Procedure </vt:lpstr>
      <vt:lpstr>Procedure </vt:lpstr>
      <vt:lpstr>Results</vt:lpstr>
      <vt:lpstr>Results</vt:lpstr>
      <vt:lpstr>Results</vt:lpstr>
      <vt:lpstr>Results</vt:lpstr>
      <vt:lpstr>Results</vt:lpstr>
      <vt:lpstr>Results</vt:lpstr>
      <vt:lpstr>Results</vt:lpstr>
      <vt:lpstr>Conclusion </vt:lpstr>
      <vt:lpstr>Conclusion </vt:lpstr>
      <vt:lpstr>Conclusion </vt:lpstr>
      <vt:lpstr>Conclusion </vt:lpstr>
      <vt:lpstr>Conclusion </vt:lpstr>
      <vt:lpstr>Conclusion </vt:lpstr>
      <vt:lpstr>Evaluation</vt:lpstr>
      <vt:lpstr>Evaluation</vt:lpstr>
      <vt:lpstr>Evaluation</vt:lpstr>
      <vt:lpstr>Bibliography </vt:lpstr>
      <vt:lpstr>Communication </vt:lpstr>
    </vt:vector>
  </TitlesOfParts>
  <Company>PPS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Lab Color Marking</dc:title>
  <dc:creator>mraczek</dc:creator>
  <cp:lastModifiedBy>Microsoft Office User</cp:lastModifiedBy>
  <cp:revision>12</cp:revision>
  <dcterms:created xsi:type="dcterms:W3CDTF">2016-02-18T18:04:18Z</dcterms:created>
  <dcterms:modified xsi:type="dcterms:W3CDTF">2020-02-21T22:23:32Z</dcterms:modified>
</cp:coreProperties>
</file>